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AD5E3-7A22-4953-8FF0-B7C38C58809B}" type="datetimeFigureOut">
              <a:rPr lang="en-US" smtClean="0"/>
              <a:t>12/3/14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D11AE-B714-44C9-9BFE-2CFC069ED6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Other drugs used in </a:t>
            </a:r>
            <a:r>
              <a:rPr lang="en-US" dirty="0" err="1" smtClean="0"/>
              <a:t>anaesthesia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DRUGS FOR MALIGNANT HYPERTHERMIA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Malignant hyperthermia is rare but potentially lethal complication of </a:t>
            </a:r>
            <a:r>
              <a:rPr lang="en-US" dirty="0" err="1" smtClean="0"/>
              <a:t>anaesthesia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Characters: </a:t>
            </a:r>
          </a:p>
          <a:p>
            <a:pPr>
              <a:buNone/>
            </a:pPr>
            <a:r>
              <a:rPr lang="en-US" dirty="0" smtClean="0"/>
              <a:t>	Rapid increase in temperature,</a:t>
            </a:r>
          </a:p>
          <a:p>
            <a:pPr>
              <a:buNone/>
            </a:pPr>
            <a:r>
              <a:rPr lang="en-US" dirty="0" smtClean="0"/>
              <a:t>	Increase in muscle rigidity, </a:t>
            </a:r>
          </a:p>
          <a:p>
            <a:pPr>
              <a:buNone/>
            </a:pPr>
            <a:r>
              <a:rPr lang="en-US" dirty="0" smtClean="0"/>
              <a:t>	Tachycardia  </a:t>
            </a:r>
          </a:p>
          <a:p>
            <a:pPr>
              <a:buNone/>
            </a:pPr>
            <a:r>
              <a:rPr lang="en-US" dirty="0" smtClean="0"/>
              <a:t>	Acidosis</a:t>
            </a:r>
          </a:p>
          <a:p>
            <a:pPr>
              <a:buNone/>
            </a:pPr>
            <a:r>
              <a:rPr lang="en-US" dirty="0" smtClean="0"/>
              <a:t>Most common triggers are volatile </a:t>
            </a:r>
            <a:r>
              <a:rPr lang="en-US" dirty="0" err="1" smtClean="0"/>
              <a:t>anaesthetic</a:t>
            </a:r>
            <a:r>
              <a:rPr lang="en-US" dirty="0" smtClean="0"/>
              <a:t>, occasionally </a:t>
            </a:r>
            <a:r>
              <a:rPr lang="en-US" dirty="0" err="1" smtClean="0"/>
              <a:t>suxamethonium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DANTROLENE SODIUM:</a:t>
            </a:r>
          </a:p>
          <a:p>
            <a:r>
              <a:rPr lang="en-US" dirty="0" smtClean="0"/>
              <a:t>Acts on skeletal muscles by interfering with calcium efflux, thereby stopping contractile process.</a:t>
            </a:r>
          </a:p>
          <a:p>
            <a:r>
              <a:rPr lang="en-US" dirty="0" smtClean="0"/>
              <a:t>Dose: By rapid IV injection 1mg/kg, repeated if necessary to maximum dose of 10mg/kg.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Antagonists for CNS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NALOXONE:</a:t>
            </a:r>
          </a:p>
          <a:p>
            <a:r>
              <a:rPr lang="en-US" dirty="0" smtClean="0"/>
              <a:t>Central depression caused by narcotics can be reversed by </a:t>
            </a:r>
            <a:r>
              <a:rPr lang="en-US" dirty="0" err="1" smtClean="0"/>
              <a:t>nalonone</a:t>
            </a:r>
            <a:r>
              <a:rPr lang="en-US" dirty="0" smtClean="0"/>
              <a:t> by competing with them at the site of action and can counteract the respiratory depression produced by narcotic analgesics.</a:t>
            </a:r>
          </a:p>
          <a:p>
            <a:r>
              <a:rPr lang="en-US" dirty="0" smtClean="0"/>
              <a:t>Dose:	100-200  micrograms, then if necessary give increments of 100 micrograms every 2 minutes.	Neonates: 10 micrograms/kg</a:t>
            </a:r>
          </a:p>
          <a:p>
            <a:r>
              <a:rPr lang="en-US" dirty="0" smtClean="0"/>
              <a:t>Duration: 20 minutes</a:t>
            </a:r>
          </a:p>
          <a:p>
            <a:r>
              <a:rPr lang="en-US" dirty="0" smtClean="0"/>
              <a:t>As </a:t>
            </a:r>
            <a:r>
              <a:rPr lang="en-US" dirty="0" err="1" smtClean="0"/>
              <a:t>naloxone</a:t>
            </a:r>
            <a:r>
              <a:rPr lang="en-US" dirty="0" smtClean="0"/>
              <a:t> has a short duration of action the dose may need to be repeated.</a:t>
            </a:r>
          </a:p>
          <a:p>
            <a:r>
              <a:rPr lang="en-US" dirty="0" err="1" smtClean="0"/>
              <a:t>Naloxone</a:t>
            </a:r>
            <a:r>
              <a:rPr lang="en-US" dirty="0" smtClean="0"/>
              <a:t> also </a:t>
            </a:r>
            <a:r>
              <a:rPr lang="en-US" dirty="0" err="1" smtClean="0"/>
              <a:t>antagonises</a:t>
            </a:r>
            <a:r>
              <a:rPr lang="en-US" dirty="0" smtClean="0"/>
              <a:t> the analgesic effect of narcotic.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FLUMAZENIL (</a:t>
            </a:r>
            <a:r>
              <a:rPr lang="en-US" dirty="0" err="1" smtClean="0"/>
              <a:t>Anexate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Respiratory depression due to sedation with benzodiazepines e.g. diazepam and </a:t>
            </a:r>
            <a:r>
              <a:rPr lang="en-US" dirty="0" err="1" smtClean="0"/>
              <a:t>midazolam</a:t>
            </a:r>
            <a:r>
              <a:rPr lang="en-US" dirty="0" smtClean="0"/>
              <a:t> following </a:t>
            </a:r>
            <a:r>
              <a:rPr lang="en-US" dirty="0" err="1" smtClean="0"/>
              <a:t>anaesthetic</a:t>
            </a:r>
            <a:r>
              <a:rPr lang="en-US" dirty="0" smtClean="0"/>
              <a:t>, intensive care or diagnostic procedures can be reversed by </a:t>
            </a:r>
            <a:r>
              <a:rPr lang="en-US" dirty="0" err="1" smtClean="0"/>
              <a:t>flumazenil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Dose: 200 micrograms at 60 second intervals as required up to a maximum total dose of 1mg.</a:t>
            </a:r>
          </a:p>
          <a:p>
            <a:r>
              <a:rPr lang="en-US" dirty="0" smtClean="0"/>
              <a:t>It is short acting. A single IV dose lasts between 15 and 140 minutes. Patients who have taken long acting benzodiazepines such as diazepam may need a further dose of </a:t>
            </a:r>
            <a:r>
              <a:rPr lang="en-US" dirty="0" err="1" smtClean="0"/>
              <a:t>flumazenil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Flumazenil</a:t>
            </a:r>
            <a:r>
              <a:rPr lang="en-US" dirty="0" smtClean="0"/>
              <a:t> can also be used as a diagnostic tool if the nature of drug taken is not known.</a:t>
            </a:r>
          </a:p>
          <a:p>
            <a:r>
              <a:rPr lang="en-US" dirty="0" err="1" smtClean="0"/>
              <a:t>Flumazenil</a:t>
            </a:r>
            <a:r>
              <a:rPr lang="en-US" dirty="0" smtClean="0"/>
              <a:t> has no action of its own on the CNS.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VASOPRESSORS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mostly </a:t>
            </a:r>
            <a:r>
              <a:rPr lang="en-US" dirty="0" err="1" smtClean="0"/>
              <a:t>sympatho</a:t>
            </a:r>
            <a:r>
              <a:rPr lang="en-US" dirty="0" smtClean="0"/>
              <a:t>-mimetic </a:t>
            </a:r>
            <a:r>
              <a:rPr lang="en-US" dirty="0" smtClean="0"/>
              <a:t>drugs.</a:t>
            </a:r>
          </a:p>
          <a:p>
            <a:r>
              <a:rPr lang="en-US" dirty="0" smtClean="0"/>
              <a:t>It causes vasoconstriction of the skin and </a:t>
            </a:r>
            <a:r>
              <a:rPr lang="en-US" dirty="0" err="1" smtClean="0"/>
              <a:t>splanchnic</a:t>
            </a:r>
            <a:r>
              <a:rPr lang="en-US" dirty="0" smtClean="0"/>
              <a:t> vessels (stimulation of “alpha” receptors).</a:t>
            </a:r>
          </a:p>
          <a:p>
            <a:r>
              <a:rPr lang="en-US" dirty="0" smtClean="0"/>
              <a:t>It also stimulates heart, that is it increases the force of contraction and heart rate (“beta” stimulation)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ADRENALINE (Epinephrine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Available for IV, IM and subcutaneous injections in concentrations</a:t>
            </a:r>
          </a:p>
          <a:p>
            <a:pPr>
              <a:buNone/>
            </a:pPr>
            <a:r>
              <a:rPr lang="en-US" dirty="0" smtClean="0"/>
              <a:t>	of	1:1000 (1mg/ml)</a:t>
            </a:r>
          </a:p>
          <a:p>
            <a:pPr>
              <a:buNone/>
            </a:pPr>
            <a:r>
              <a:rPr lang="en-US" dirty="0" smtClean="0"/>
              <a:t>	And 1: 10,000 (1mg/10ml)</a:t>
            </a:r>
          </a:p>
          <a:p>
            <a:pPr>
              <a:buNone/>
            </a:pPr>
            <a:r>
              <a:rPr lang="en-US" dirty="0" smtClean="0"/>
              <a:t>Uses and mode of action</a:t>
            </a:r>
          </a:p>
          <a:p>
            <a:r>
              <a:rPr lang="en-US" dirty="0" smtClean="0"/>
              <a:t>Resuscitation of seriously ill patients</a:t>
            </a:r>
          </a:p>
          <a:p>
            <a:r>
              <a:rPr lang="en-US" dirty="0" smtClean="0"/>
              <a:t>Treatment of anaphylactic shock</a:t>
            </a:r>
          </a:p>
          <a:p>
            <a:r>
              <a:rPr lang="en-US" dirty="0" smtClean="0"/>
              <a:t>Treatment of hypotension intra-operatively</a:t>
            </a:r>
          </a:p>
          <a:p>
            <a:r>
              <a:rPr lang="en-US" dirty="0" smtClean="0"/>
              <a:t>As an additive to local </a:t>
            </a:r>
            <a:r>
              <a:rPr lang="en-US" dirty="0" err="1" smtClean="0"/>
              <a:t>anaestheatic</a:t>
            </a:r>
            <a:r>
              <a:rPr lang="en-US" dirty="0" smtClean="0"/>
              <a:t> to prolong duration </a:t>
            </a:r>
          </a:p>
          <a:p>
            <a:r>
              <a:rPr lang="en-US" dirty="0" smtClean="0"/>
              <a:t>Acts on alpha 1, and beta 1 and beta 2  receptors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Dose: Bolus doses of 100 micrograms – IV depending on patient’s condition. Some patients may require a continuous infusion (2-20 micrograms/min) with careful monitoring.</a:t>
            </a:r>
          </a:p>
          <a:p>
            <a:r>
              <a:rPr lang="en-US" dirty="0" smtClean="0"/>
              <a:t>During resuscitation from cardiac arrest it can be given directly into the heart or down the lumen of </a:t>
            </a:r>
            <a:r>
              <a:rPr lang="en-US" dirty="0" err="1" smtClean="0"/>
              <a:t>endotracheal</a:t>
            </a:r>
            <a:r>
              <a:rPr lang="en-US" dirty="0" smtClean="0"/>
              <a:t> tube if there is no IV access.</a:t>
            </a:r>
          </a:p>
          <a:p>
            <a:r>
              <a:rPr lang="en-US" dirty="0" smtClean="0"/>
              <a:t>Systemic effects:</a:t>
            </a:r>
          </a:p>
          <a:p>
            <a:r>
              <a:rPr lang="en-US" dirty="0" smtClean="0"/>
              <a:t>CVS: Increase in heart rate and increase in force of contraction. Increase in systolic BP.</a:t>
            </a:r>
          </a:p>
          <a:p>
            <a:r>
              <a:rPr lang="en-US" dirty="0" smtClean="0"/>
              <a:t>RS: Relaxes bronchial </a:t>
            </a:r>
            <a:r>
              <a:rPr lang="en-US" dirty="0" err="1" smtClean="0"/>
              <a:t>dmooth</a:t>
            </a:r>
            <a:r>
              <a:rPr lang="en-US" dirty="0" smtClean="0"/>
              <a:t> muscle causing </a:t>
            </a:r>
            <a:r>
              <a:rPr lang="en-US" dirty="0" err="1" smtClean="0"/>
              <a:t>bronchodilatation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Side effects: </a:t>
            </a:r>
            <a:r>
              <a:rPr lang="en-US" dirty="0" err="1" smtClean="0"/>
              <a:t>Venticular</a:t>
            </a:r>
            <a:r>
              <a:rPr lang="en-US" dirty="0" smtClean="0"/>
              <a:t> arrhythmias, hypertension, may cause arrhythmias during </a:t>
            </a:r>
            <a:r>
              <a:rPr lang="en-US" dirty="0" err="1" smtClean="0"/>
              <a:t>anaesthesia</a:t>
            </a:r>
            <a:r>
              <a:rPr lang="en-US" dirty="0" smtClean="0"/>
              <a:t> with halothane.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EPHEDRINE</a:t>
            </a:r>
          </a:p>
          <a:p>
            <a:r>
              <a:rPr lang="en-US" dirty="0" smtClean="0"/>
              <a:t>Available for </a:t>
            </a:r>
            <a:r>
              <a:rPr lang="en-US" dirty="0" err="1" smtClean="0"/>
              <a:t>Im</a:t>
            </a:r>
            <a:r>
              <a:rPr lang="en-US" dirty="0" smtClean="0"/>
              <a:t> and IV injection in concentrations of 30mg/ml and 50mg/ml</a:t>
            </a:r>
          </a:p>
          <a:p>
            <a:r>
              <a:rPr lang="en-US" dirty="0" smtClean="0"/>
              <a:t>Uses and mode of action:</a:t>
            </a:r>
          </a:p>
          <a:p>
            <a:r>
              <a:rPr lang="en-US" dirty="0" smtClean="0"/>
              <a:t>Treatment of hypotension due to vasodilatation e.g. after spinal or epidural </a:t>
            </a:r>
            <a:r>
              <a:rPr lang="en-US" dirty="0" err="1" smtClean="0"/>
              <a:t>anaesthesia</a:t>
            </a:r>
            <a:endParaRPr lang="en-US" dirty="0" smtClean="0"/>
          </a:p>
          <a:p>
            <a:r>
              <a:rPr lang="en-US" dirty="0" smtClean="0"/>
              <a:t>It acts on alpha 1, beta 1 and beta 2 receptors and mainly causes a rise in heart rate and BP</a:t>
            </a:r>
          </a:p>
          <a:p>
            <a:r>
              <a:rPr lang="en-US" dirty="0" smtClean="0"/>
              <a:t>Dose: 3-10 mg IV as a bolus – may require to be repeated.</a:t>
            </a:r>
          </a:p>
          <a:p>
            <a:r>
              <a:rPr lang="en-US" dirty="0" smtClean="0"/>
              <a:t>Duration of action: 5-15 minutes.</a:t>
            </a:r>
          </a:p>
          <a:p>
            <a:r>
              <a:rPr lang="en-US" dirty="0" smtClean="0"/>
              <a:t>Side effects: </a:t>
            </a:r>
          </a:p>
          <a:p>
            <a:r>
              <a:rPr lang="en-US" dirty="0" smtClean="0"/>
              <a:t>Tachycardia, hypertension, arrhythmias  with halothane.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METRAMINOL (</a:t>
            </a:r>
            <a:r>
              <a:rPr lang="en-US" dirty="0" err="1" smtClean="0"/>
              <a:t>Aramine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Available IV, IM or S/C injection or for IV infusion in concentration of 10mg/ml</a:t>
            </a:r>
          </a:p>
          <a:p>
            <a:r>
              <a:rPr lang="en-US" dirty="0" smtClean="0"/>
              <a:t>Uses and mode of action:</a:t>
            </a:r>
          </a:p>
          <a:p>
            <a:r>
              <a:rPr lang="en-US" dirty="0" smtClean="0"/>
              <a:t>Acts on alpha 1 receptors</a:t>
            </a:r>
          </a:p>
          <a:p>
            <a:r>
              <a:rPr lang="en-US" dirty="0" smtClean="0"/>
              <a:t>Increases BP and cardiac output</a:t>
            </a:r>
          </a:p>
          <a:p>
            <a:r>
              <a:rPr lang="en-US" dirty="0" smtClean="0"/>
              <a:t>Treatment of hypotension following spinal.</a:t>
            </a:r>
          </a:p>
          <a:p>
            <a:r>
              <a:rPr lang="en-US" dirty="0" smtClean="0"/>
              <a:t>Dose: 1mg bolus IV</a:t>
            </a:r>
          </a:p>
          <a:p>
            <a:pPr lvl="3">
              <a:buNone/>
            </a:pPr>
            <a:r>
              <a:rPr lang="en-US" sz="2800" dirty="0" smtClean="0"/>
              <a:t>1-20 mg/hour by infusion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None/>
            </a:pPr>
            <a:r>
              <a:rPr lang="en-US" dirty="0" smtClean="0"/>
              <a:t>ISOPRENALINE:</a:t>
            </a:r>
          </a:p>
          <a:p>
            <a:pPr lvl="1">
              <a:buNone/>
            </a:pPr>
            <a:r>
              <a:rPr lang="en-US" dirty="0" smtClean="0"/>
              <a:t>Available for IV and IM injection</a:t>
            </a:r>
          </a:p>
          <a:p>
            <a:pPr lvl="1">
              <a:buNone/>
            </a:pPr>
            <a:r>
              <a:rPr lang="en-US" dirty="0" smtClean="0"/>
              <a:t>Uses and mode of action:</a:t>
            </a:r>
          </a:p>
          <a:p>
            <a:pPr lvl="1">
              <a:buNone/>
            </a:pPr>
            <a:r>
              <a:rPr lang="en-US" dirty="0" smtClean="0"/>
              <a:t>Acts on beta 1 and beta 2 receptors.</a:t>
            </a:r>
          </a:p>
          <a:p>
            <a:pPr lvl="1">
              <a:buNone/>
            </a:pPr>
            <a:r>
              <a:rPr lang="en-US" dirty="0" smtClean="0"/>
              <a:t>Causes an increase in force of contraction and heart rate.</a:t>
            </a:r>
          </a:p>
          <a:p>
            <a:pPr lvl="1">
              <a:buNone/>
            </a:pPr>
            <a:r>
              <a:rPr lang="en-US" dirty="0" smtClean="0"/>
              <a:t>Used for treatment of complete heart block or severe </a:t>
            </a:r>
            <a:r>
              <a:rPr lang="en-US" dirty="0" err="1" smtClean="0"/>
              <a:t>bradycardia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Dose: 5-20 micrograms bolus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     0.5-10 micrograms/minute by infusion</a:t>
            </a:r>
          </a:p>
          <a:p>
            <a:pPr lvl="1">
              <a:buNone/>
            </a:pPr>
            <a:r>
              <a:rPr lang="en-US" dirty="0" smtClean="0"/>
              <a:t>Side effects: </a:t>
            </a:r>
          </a:p>
          <a:p>
            <a:pPr lvl="1">
              <a:buNone/>
            </a:pPr>
            <a:r>
              <a:rPr lang="en-US" dirty="0" smtClean="0"/>
              <a:t>May cause tachycardia and ventricular arrhythmias.</a:t>
            </a:r>
          </a:p>
          <a:p>
            <a:pPr lvl="1">
              <a:buNone/>
            </a:pPr>
            <a:r>
              <a:rPr lang="en-US" dirty="0" smtClean="0"/>
              <a:t>May worsen coronary perfusion in </a:t>
            </a:r>
            <a:r>
              <a:rPr lang="en-US" dirty="0" err="1" smtClean="0"/>
              <a:t>ischaemic</a:t>
            </a:r>
            <a:r>
              <a:rPr lang="en-US" dirty="0" smtClean="0"/>
              <a:t> heart disease.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589</Words>
  <Application>Microsoft Macintosh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Other drugs used in anaesthesia</vt:lpstr>
      <vt:lpstr>Antagonists for CNS depression</vt:lpstr>
      <vt:lpstr>PowerPoint Presentation</vt:lpstr>
      <vt:lpstr>VASOPRESSORS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DRUGS FOR MALIGNANT HYPERTHERMIA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drugs used in anaesthesia</dc:title>
  <dc:creator>THEATRE</dc:creator>
  <cp:lastModifiedBy>Office 2004 Test Drive User</cp:lastModifiedBy>
  <cp:revision>8</cp:revision>
  <dcterms:created xsi:type="dcterms:W3CDTF">2013-08-02T09:41:20Z</dcterms:created>
  <dcterms:modified xsi:type="dcterms:W3CDTF">2014-12-03T08:58:17Z</dcterms:modified>
</cp:coreProperties>
</file>